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5" r:id="rId8"/>
    <p:sldId id="262" r:id="rId9"/>
    <p:sldId id="286" r:id="rId10"/>
    <p:sldId id="287" r:id="rId11"/>
    <p:sldId id="264" r:id="rId12"/>
    <p:sldId id="265" r:id="rId13"/>
    <p:sldId id="288" r:id="rId14"/>
    <p:sldId id="294" r:id="rId15"/>
    <p:sldId id="279" r:id="rId16"/>
    <p:sldId id="289" r:id="rId17"/>
    <p:sldId id="266" r:id="rId18"/>
    <p:sldId id="291" r:id="rId19"/>
    <p:sldId id="263" r:id="rId20"/>
    <p:sldId id="280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82" r:id="rId29"/>
    <p:sldId id="283" r:id="rId30"/>
    <p:sldId id="275" r:id="rId31"/>
    <p:sldId id="276" r:id="rId32"/>
    <p:sldId id="292" r:id="rId33"/>
    <p:sldId id="293" r:id="rId34"/>
    <p:sldId id="278" r:id="rId35"/>
    <p:sldId id="284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072C-E1A9-4DF0-899C-A2FD4232AD15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F2144F-970F-4C7B-8F91-3BAE1D385FD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072C-E1A9-4DF0-899C-A2FD4232AD15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144F-970F-4C7B-8F91-3BAE1D385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072C-E1A9-4DF0-899C-A2FD4232AD15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144F-970F-4C7B-8F91-3BAE1D385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072C-E1A9-4DF0-899C-A2FD4232AD15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144F-970F-4C7B-8F91-3BAE1D385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072C-E1A9-4DF0-899C-A2FD4232AD15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144F-970F-4C7B-8F91-3BAE1D385FD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072C-E1A9-4DF0-899C-A2FD4232AD15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144F-970F-4C7B-8F91-3BAE1D385FD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072C-E1A9-4DF0-899C-A2FD4232AD15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144F-970F-4C7B-8F91-3BAE1D385FD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072C-E1A9-4DF0-899C-A2FD4232AD15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144F-970F-4C7B-8F91-3BAE1D385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072C-E1A9-4DF0-899C-A2FD4232AD15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144F-970F-4C7B-8F91-3BAE1D385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072C-E1A9-4DF0-899C-A2FD4232AD15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144F-970F-4C7B-8F91-3BAE1D385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072C-E1A9-4DF0-899C-A2FD4232AD15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144F-970F-4C7B-8F91-3BAE1D385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494072C-E1A9-4DF0-899C-A2FD4232AD15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3F2144F-970F-4C7B-8F91-3BAE1D385FD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905000"/>
            <a:ext cx="7772400" cy="283845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Welcome to the </a:t>
            </a:r>
            <a:br>
              <a:rPr lang="en-US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en-US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Secretary Workshop</a:t>
            </a:r>
            <a:endParaRPr lang="en-US" sz="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1"/>
            <a:ext cx="2667000" cy="167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399" y="4876800"/>
            <a:ext cx="2226211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919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"/>
            <a:ext cx="8229600" cy="6629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b="1" dirty="0" smtClean="0"/>
              <a:t>Delegates for National Convention:</a:t>
            </a:r>
          </a:p>
          <a:p>
            <a:pPr marL="0" indent="0" algn="ctr">
              <a:buNone/>
            </a:pPr>
            <a:r>
              <a:rPr lang="en-US" sz="4000" b="1" dirty="0" smtClean="0"/>
              <a:t>Total Delegates allowed:</a:t>
            </a:r>
          </a:p>
          <a:p>
            <a:pPr marL="0" indent="0" algn="ctr">
              <a:buNone/>
            </a:pPr>
            <a:r>
              <a:rPr lang="en-US" sz="4000" b="1" dirty="0" smtClean="0"/>
              <a:t>1154</a:t>
            </a:r>
          </a:p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endParaRPr lang="en-US" sz="4000" b="1" dirty="0" smtClean="0"/>
          </a:p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r>
              <a:rPr lang="en-US" sz="4000" b="1" dirty="0" smtClean="0"/>
              <a:t>Total Delegates registered:</a:t>
            </a:r>
          </a:p>
          <a:p>
            <a:pPr marL="0" indent="0" algn="ctr">
              <a:buNone/>
            </a:pPr>
            <a:r>
              <a:rPr lang="en-US" sz="4000" b="1" dirty="0" smtClean="0"/>
              <a:t>706</a:t>
            </a:r>
            <a:endParaRPr lang="en-US" sz="4000" b="1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971800"/>
            <a:ext cx="1945752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977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1200" y="228600"/>
            <a:ext cx="5103320" cy="13234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80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DELEGATES</a:t>
            </a:r>
            <a:endParaRPr lang="en-US" b="1" spc="150" dirty="0">
              <a:ln w="11430"/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552039"/>
            <a:ext cx="647700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60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DEPARTMENT</a:t>
            </a:r>
            <a:endParaRPr lang="en-US" sz="6000" b="1" spc="150" dirty="0">
              <a:ln w="11430"/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3530767"/>
            <a:ext cx="3197798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60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DISTRICT</a:t>
            </a:r>
            <a:endParaRPr lang="en-US" sz="6000" b="1" spc="150" dirty="0">
              <a:ln w="11430"/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5029200"/>
            <a:ext cx="3657540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60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NATIONAL</a:t>
            </a:r>
            <a:endParaRPr lang="en-US" b="1" spc="150" dirty="0">
              <a:ln w="11430"/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9770" y="2580642"/>
            <a:ext cx="61430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tx2">
                    <a:lumMod val="75000"/>
                  </a:schemeClr>
                </a:solidFill>
              </a:rPr>
              <a:t>1 for every 15 members</a:t>
            </a:r>
            <a:endParaRPr lang="en-US" sz="4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6600" y="4321314"/>
            <a:ext cx="56044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1 for every 15 members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73871" y="6068488"/>
            <a:ext cx="62935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ONE FOR EVERY 35 MEMBERS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781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839200" cy="6248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INSTALLATION REPORTS</a:t>
            </a:r>
            <a:endParaRPr lang="en-US" sz="4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2971800"/>
            <a:ext cx="4038600" cy="3096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08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839200" cy="67056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June 2026 Convention is June 11- 14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th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algn="ctr"/>
            <a:endParaRPr lang="en-US" sz="32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You may install your officers anytime after </a:t>
            </a:r>
          </a:p>
          <a:p>
            <a:pPr marL="0" indent="0" algn="ctr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April 11, 2026</a:t>
            </a:r>
          </a:p>
          <a:p>
            <a:pPr marL="0" indent="0" algn="ctr">
              <a:buNone/>
            </a:pPr>
            <a:endParaRPr lang="en-US" sz="32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Installation Report MUST be done within 7 days of Installation!</a:t>
            </a:r>
          </a:p>
          <a:p>
            <a:pPr marL="0" indent="0" algn="ctr">
              <a:buNone/>
            </a:pPr>
            <a:endParaRPr lang="en-US" sz="32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Current/outgoing Secretary does the report!  The new Secretary will not have access to MALTA to enter the report until it is </a:t>
            </a:r>
            <a:r>
              <a:rPr lang="en-US" sz="3200" b="1" dirty="0" err="1" smtClean="0">
                <a:solidFill>
                  <a:srgbClr val="FF0000"/>
                </a:solidFill>
              </a:rPr>
              <a:t>toooooooooooo</a:t>
            </a:r>
            <a:r>
              <a:rPr lang="en-US" sz="3200" b="1" dirty="0" smtClean="0">
                <a:solidFill>
                  <a:srgbClr val="FF0000"/>
                </a:solidFill>
              </a:rPr>
              <a:t> LATE!!!!!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11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8" y="12940"/>
            <a:ext cx="9067800" cy="684506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en-US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IMPORTANT DEADLINES</a:t>
            </a:r>
          </a:p>
          <a:p>
            <a:r>
              <a:rPr lang="en-US" sz="3600" dirty="0" smtClean="0"/>
              <a:t>Bonds </a:t>
            </a:r>
            <a:r>
              <a:rPr lang="en-US" sz="3600" dirty="0"/>
              <a:t>– August 31</a:t>
            </a:r>
            <a:r>
              <a:rPr lang="en-US" sz="3600" baseline="30000" dirty="0"/>
              <a:t>st</a:t>
            </a:r>
            <a:r>
              <a:rPr lang="en-US" sz="3600" dirty="0"/>
              <a:t>          </a:t>
            </a:r>
          </a:p>
          <a:p>
            <a:r>
              <a:rPr lang="en-US" sz="3600" dirty="0"/>
              <a:t>District Dues – Sept. </a:t>
            </a:r>
            <a:r>
              <a:rPr lang="en-US" sz="3600" dirty="0" smtClean="0"/>
              <a:t>30</a:t>
            </a:r>
            <a:r>
              <a:rPr lang="en-US" sz="3600" baseline="30000" dirty="0" smtClean="0"/>
              <a:t>th</a:t>
            </a:r>
            <a:endParaRPr lang="en-US" sz="3600" dirty="0" smtClean="0"/>
          </a:p>
          <a:p>
            <a:r>
              <a:rPr lang="en-US" sz="3600" dirty="0" smtClean="0"/>
              <a:t>President’s Year-end </a:t>
            </a:r>
            <a:r>
              <a:rPr lang="en-US" sz="3600" dirty="0"/>
              <a:t>reports – April 20, </a:t>
            </a:r>
            <a:r>
              <a:rPr lang="en-US" sz="3600" dirty="0" smtClean="0"/>
              <a:t>2026</a:t>
            </a:r>
          </a:p>
          <a:p>
            <a:pPr marL="0" indent="0">
              <a:buNone/>
            </a:pPr>
            <a:r>
              <a: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(This Must Be done to qualify for Circle of Champions)</a:t>
            </a:r>
            <a:endParaRPr lang="en-US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en-US" sz="3600" dirty="0" smtClean="0"/>
              <a:t>   Delegates </a:t>
            </a:r>
            <a:r>
              <a:rPr lang="en-US" sz="3600" dirty="0"/>
              <a:t>– May 31</a:t>
            </a:r>
            <a:r>
              <a:rPr lang="en-US" sz="3600" baseline="30000" dirty="0"/>
              <a:t>st</a:t>
            </a:r>
            <a:r>
              <a:rPr lang="en-US" sz="3600" dirty="0"/>
              <a:t> both Dept. &amp; </a:t>
            </a:r>
            <a:r>
              <a:rPr lang="en-US" sz="3600" dirty="0" smtClean="0"/>
              <a:t>           	National</a:t>
            </a:r>
            <a:endParaRPr lang="en-US" sz="3600" dirty="0"/>
          </a:p>
          <a:p>
            <a:r>
              <a:rPr lang="en-US" sz="3600" dirty="0"/>
              <a:t>Installation Reports – June 30</a:t>
            </a:r>
            <a:r>
              <a:rPr lang="en-US" sz="3600" baseline="30000" dirty="0"/>
              <a:t>th</a:t>
            </a:r>
            <a:r>
              <a:rPr lang="en-US" sz="3600" dirty="0"/>
              <a:t> prefer before June </a:t>
            </a:r>
            <a:r>
              <a:rPr lang="en-US" sz="3600" dirty="0" smtClean="0"/>
              <a:t>Convention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5976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7317"/>
            <a:ext cx="8763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CONTACT : DEPARTMENT SECRETARY </a:t>
            </a:r>
          </a:p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DEBBIE TILLEY</a:t>
            </a:r>
          </a:p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DKTILLEY@COMCAST. NET</a:t>
            </a:r>
          </a:p>
          <a:p>
            <a:pPr algn="ctr"/>
            <a:endParaRPr lang="en-US" sz="4400" b="1" dirty="0">
              <a:solidFill>
                <a:srgbClr val="FF0000"/>
              </a:solidFill>
            </a:endParaRPr>
          </a:p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ANY OFFICER CHANGES</a:t>
            </a:r>
          </a:p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Provide Aux/District #,  position, </a:t>
            </a:r>
          </a:p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name and member #</a:t>
            </a:r>
          </a:p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CHANGE MEETING DATE AND TIME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0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3246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B0F0"/>
                </a:solidFill>
              </a:rPr>
              <a:t>DIRECTORY IS UPDATED EVERY MONTH.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00B0F0"/>
                </a:solidFill>
              </a:rPr>
              <a:t>IT IS EVERYONE’S RESPONSIBILITY TO GO ONTO THE DEPARTMENT WEBSITE TO LOOK AT THESE CHANGES, ESPECIALLY IF YOU ARE A DEPARTMENT OFFICER, DISTRICT PRESIDENT, DEPARTMENT CHAIRMAN OR AN OFFICER IN YOUR AUXILIARY!</a:t>
            </a:r>
            <a:endParaRPr lang="en-US" sz="40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91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067800" cy="6553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300" b="1" u="sng" dirty="0">
                <a:solidFill>
                  <a:srgbClr val="FF0000"/>
                </a:solidFill>
              </a:rPr>
              <a:t>Most Commonly Seen Issues</a:t>
            </a:r>
            <a:endParaRPr lang="en-US" sz="43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4300" b="1" dirty="0">
                <a:solidFill>
                  <a:srgbClr val="FF0000"/>
                </a:solidFill>
              </a:rPr>
              <a:t>Trustee resigns during the year you elect the Trustee for the vacant position – no one moves</a:t>
            </a:r>
            <a:endParaRPr lang="en-US" sz="43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43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4300" b="1" dirty="0" smtClean="0">
                <a:solidFill>
                  <a:srgbClr val="FF0000"/>
                </a:solidFill>
              </a:rPr>
              <a:t>Election </a:t>
            </a:r>
            <a:r>
              <a:rPr lang="en-US" sz="4300" b="1" dirty="0">
                <a:solidFill>
                  <a:srgbClr val="FF0000"/>
                </a:solidFill>
              </a:rPr>
              <a:t>of Trustees in April – All Trustees move up one and you elect one Trustee – Trustee #3</a:t>
            </a:r>
            <a:endParaRPr lang="en-US" sz="43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12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229600" cy="44958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RESIGNATION</a:t>
            </a:r>
            <a:br>
              <a:rPr lang="en-US" sz="5400" b="1" dirty="0" smtClean="0">
                <a:solidFill>
                  <a:srgbClr val="FF0000"/>
                </a:solidFill>
              </a:rPr>
            </a:br>
            <a:r>
              <a:rPr lang="en-US" sz="5400" b="1" dirty="0">
                <a:solidFill>
                  <a:srgbClr val="FF0000"/>
                </a:solidFill>
              </a:rPr>
              <a:t/>
            </a:r>
            <a:br>
              <a:rPr lang="en-US" sz="5400" b="1" dirty="0">
                <a:solidFill>
                  <a:srgbClr val="FF0000"/>
                </a:solidFill>
              </a:rPr>
            </a:br>
            <a:r>
              <a:rPr lang="en-US" sz="5400" b="1" dirty="0" smtClean="0">
                <a:solidFill>
                  <a:srgbClr val="FF0000"/>
                </a:solidFill>
              </a:rPr>
              <a:t>VS</a:t>
            </a:r>
            <a:br>
              <a:rPr lang="en-US" sz="5400" b="1" dirty="0" smtClean="0">
                <a:solidFill>
                  <a:srgbClr val="FF0000"/>
                </a:solidFill>
              </a:rPr>
            </a:br>
            <a:r>
              <a:rPr lang="en-US" sz="5400" b="1" dirty="0">
                <a:solidFill>
                  <a:srgbClr val="FF0000"/>
                </a:solidFill>
              </a:rPr>
              <a:t/>
            </a:r>
            <a:br>
              <a:rPr lang="en-US" sz="5400" b="1" dirty="0">
                <a:solidFill>
                  <a:srgbClr val="FF0000"/>
                </a:solidFill>
              </a:rPr>
            </a:br>
            <a:r>
              <a:rPr lang="en-US" sz="5400" b="1" dirty="0" smtClean="0">
                <a:solidFill>
                  <a:srgbClr val="FF0000"/>
                </a:solidFill>
              </a:rPr>
              <a:t>REMOVAL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81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600"/>
            <a:ext cx="5638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</a:rPr>
              <a:t>Standing Rules</a:t>
            </a:r>
            <a:endParaRPr lang="en-US" sz="72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-17253"/>
            <a:ext cx="5181600" cy="761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098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7901116" cy="5996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941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503953"/>
            <a:ext cx="4467225" cy="569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50822">
            <a:off x="598627" y="2567723"/>
            <a:ext cx="3179051" cy="2567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4013" y="304800"/>
            <a:ext cx="3850157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B0F0"/>
                </a:solidFill>
              </a:rPr>
              <a:t>YELLOW PAGES</a:t>
            </a:r>
            <a:br>
              <a:rPr lang="en-US" sz="3600" b="1" dirty="0" smtClean="0">
                <a:solidFill>
                  <a:srgbClr val="00B0F0"/>
                </a:solidFill>
              </a:rPr>
            </a:br>
            <a:r>
              <a:rPr lang="en-US" sz="3600" b="1" dirty="0" smtClean="0">
                <a:solidFill>
                  <a:srgbClr val="00B0F0"/>
                </a:solidFill>
              </a:rPr>
              <a:t>16-17</a:t>
            </a:r>
            <a:endParaRPr lang="en-US" sz="36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12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76200"/>
            <a:ext cx="89154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rgbClr val="FF0000"/>
                </a:solidFill>
              </a:rPr>
              <a:t>Your minutes are part of the history of your </a:t>
            </a:r>
            <a:r>
              <a:rPr lang="en-US" sz="6600" b="1" dirty="0" smtClean="0">
                <a:solidFill>
                  <a:srgbClr val="FF0000"/>
                </a:solidFill>
              </a:rPr>
              <a:t>Auxiliary </a:t>
            </a:r>
            <a:r>
              <a:rPr lang="en-US" sz="6600" b="1" dirty="0">
                <a:solidFill>
                  <a:srgbClr val="FF0000"/>
                </a:solidFill>
              </a:rPr>
              <a:t>so when you write </a:t>
            </a:r>
            <a:r>
              <a:rPr lang="en-US" sz="6600" b="1" dirty="0" smtClean="0">
                <a:solidFill>
                  <a:srgbClr val="FF0000"/>
                </a:solidFill>
              </a:rPr>
              <a:t>them, </a:t>
            </a:r>
            <a:r>
              <a:rPr lang="en-US" sz="6600" b="1" dirty="0">
                <a:solidFill>
                  <a:srgbClr val="FF0000"/>
                </a:solidFill>
              </a:rPr>
              <a:t>have them tell the story of your meeting</a:t>
            </a:r>
            <a:r>
              <a:rPr lang="en-US" sz="3200" dirty="0">
                <a:solidFill>
                  <a:srgbClr val="FF0000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66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6000" b="1" dirty="0">
                <a:solidFill>
                  <a:srgbClr val="FF0000"/>
                </a:solidFill>
              </a:rPr>
              <a:t>If the secretary’s minutes need a correction made, where is that notation made?</a:t>
            </a:r>
          </a:p>
        </p:txBody>
      </p:sp>
    </p:spTree>
    <p:extLst>
      <p:ext uri="{BB962C8B-B14F-4D97-AF65-F5344CB8AC3E}">
        <p14:creationId xmlns:p14="http://schemas.microsoft.com/office/powerpoint/2010/main" val="395231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 smtClean="0">
                <a:solidFill>
                  <a:srgbClr val="FF0000"/>
                </a:solidFill>
              </a:rPr>
              <a:t>Corrections </a:t>
            </a:r>
            <a:r>
              <a:rPr lang="en-US" sz="6000" b="1" dirty="0">
                <a:solidFill>
                  <a:srgbClr val="FF0000"/>
                </a:solidFill>
              </a:rPr>
              <a:t>shall be made in the margins of the </a:t>
            </a:r>
            <a:r>
              <a:rPr lang="en-US" sz="6000" b="1" dirty="0" smtClean="0">
                <a:solidFill>
                  <a:srgbClr val="FF0000"/>
                </a:solidFill>
              </a:rPr>
              <a:t>minutes by the</a:t>
            </a:r>
          </a:p>
          <a:p>
            <a:pPr marL="0" indent="0" algn="ctr">
              <a:buNone/>
            </a:pPr>
            <a:r>
              <a:rPr lang="en-US" sz="6000" b="1" dirty="0" smtClean="0">
                <a:solidFill>
                  <a:srgbClr val="FF0000"/>
                </a:solidFill>
              </a:rPr>
              <a:t> Secretary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71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. </a:t>
            </a:r>
            <a:r>
              <a:rPr lang="en-US" sz="6600" b="1" dirty="0">
                <a:solidFill>
                  <a:srgbClr val="FF0000"/>
                </a:solidFill>
              </a:rPr>
              <a:t>General Correspondence is kept for how long?</a:t>
            </a:r>
          </a:p>
        </p:txBody>
      </p:sp>
    </p:spTree>
    <p:extLst>
      <p:ext uri="{BB962C8B-B14F-4D97-AF65-F5344CB8AC3E}">
        <p14:creationId xmlns:p14="http://schemas.microsoft.com/office/powerpoint/2010/main" val="3308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b="1" dirty="0">
                <a:solidFill>
                  <a:srgbClr val="FF0000"/>
                </a:solidFill>
              </a:rPr>
              <a:t>1 Year</a:t>
            </a:r>
          </a:p>
        </p:txBody>
      </p:sp>
    </p:spTree>
    <p:extLst>
      <p:ext uri="{BB962C8B-B14F-4D97-AF65-F5344CB8AC3E}">
        <p14:creationId xmlns:p14="http://schemas.microsoft.com/office/powerpoint/2010/main" val="259262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6000" b="1" dirty="0" smtClean="0">
                <a:solidFill>
                  <a:srgbClr val="FF0000"/>
                </a:solidFill>
              </a:rPr>
              <a:t>Can Recording the minutes be put into the Standing Rules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986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b="1" dirty="0" smtClean="0">
                <a:solidFill>
                  <a:srgbClr val="FF0000"/>
                </a:solidFill>
              </a:rPr>
              <a:t>NO</a:t>
            </a:r>
            <a:endParaRPr lang="en-US" sz="1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33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>
                <a:solidFill>
                  <a:srgbClr val="FF0000"/>
                </a:solidFill>
              </a:rPr>
              <a:t>If One member objects to the meeting being recorded – can you still record?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00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b="1" dirty="0" smtClean="0">
                <a:solidFill>
                  <a:srgbClr val="FF0000"/>
                </a:solidFill>
              </a:rPr>
              <a:t>NO</a:t>
            </a:r>
            <a:endParaRPr lang="en-US" sz="1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66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57200"/>
            <a:ext cx="3113886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667000"/>
            <a:ext cx="3714750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49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rgbClr val="FF0000"/>
                </a:solidFill>
              </a:rPr>
              <a:t>It is permissible to type or computer generate the </a:t>
            </a:r>
            <a:r>
              <a:rPr lang="en-US" sz="6000" b="1" dirty="0" smtClean="0">
                <a:solidFill>
                  <a:srgbClr val="FF0000"/>
                </a:solidFill>
              </a:rPr>
              <a:t>minutes and keep in a 3 ring binder?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75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800" b="1" dirty="0" smtClean="0">
                <a:solidFill>
                  <a:srgbClr val="FF0000"/>
                </a:solidFill>
              </a:rPr>
              <a:t>Yes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13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096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800" b="1" dirty="0" smtClean="0">
                <a:solidFill>
                  <a:srgbClr val="00B0F0"/>
                </a:solidFill>
              </a:rPr>
              <a:t>Presidents:</a:t>
            </a:r>
          </a:p>
          <a:p>
            <a:pPr marL="0" indent="0" algn="ctr">
              <a:buNone/>
            </a:pPr>
            <a:endParaRPr lang="en-US" sz="4800" b="1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en-US" sz="4800" b="1" dirty="0">
                <a:solidFill>
                  <a:srgbClr val="00B0F0"/>
                </a:solidFill>
              </a:rPr>
              <a:t>Can you ask your Treasurer to</a:t>
            </a:r>
          </a:p>
          <a:p>
            <a:pPr marL="0" indent="0" algn="ctr">
              <a:buNone/>
            </a:pPr>
            <a:r>
              <a:rPr lang="en-US" sz="4800" b="1" dirty="0">
                <a:solidFill>
                  <a:srgbClr val="00B0F0"/>
                </a:solidFill>
              </a:rPr>
              <a:t>write a check if it is not in the minutes or Standing Rules as approved to do so by the members?</a:t>
            </a:r>
            <a:endParaRPr lang="en-US" sz="4800" dirty="0">
              <a:solidFill>
                <a:srgbClr val="00B0F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80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8229600" cy="2514600"/>
          </a:xfrm>
        </p:spPr>
        <p:txBody>
          <a:bodyPr/>
          <a:lstStyle/>
          <a:p>
            <a:r>
              <a:rPr lang="en-US" sz="19900" b="1" dirty="0" smtClean="0">
                <a:latin typeface="+mj-lt"/>
              </a:rPr>
              <a:t>NO</a:t>
            </a:r>
            <a:endParaRPr lang="en-US" sz="199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721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76200"/>
            <a:ext cx="86106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 smtClean="0">
                <a:solidFill>
                  <a:srgbClr val="FF0000"/>
                </a:solidFill>
              </a:rPr>
              <a:t>DEBBIE’S PHONES</a:t>
            </a:r>
          </a:p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LANDLINE </a:t>
            </a:r>
          </a:p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WILL NOT ACCEPT TEXT MESSAGES</a:t>
            </a:r>
          </a:p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904-460-9345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100555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CELL PHONE</a:t>
            </a:r>
          </a:p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904-495-3622</a:t>
            </a:r>
          </a:p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WILL ACCEPT TEXT’S, PHOTOS, EMAIL, VIDEOS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AutoShape 2" descr="10,800+ Hand Texting Stock Illustrations, Royalty-Free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60467">
            <a:off x="7052575" y="3812864"/>
            <a:ext cx="1762125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16276">
            <a:off x="835029" y="2379755"/>
            <a:ext cx="1762125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722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52400"/>
            <a:ext cx="4267200" cy="635441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46866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10000"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b="1" dirty="0" smtClean="0">
                <a:solidFill>
                  <a:srgbClr val="FF0000"/>
                </a:solidFill>
              </a:rPr>
              <a:t>Building </a:t>
            </a:r>
            <a:r>
              <a:rPr lang="en-US" sz="4800" b="1" dirty="0">
                <a:solidFill>
                  <a:srgbClr val="FF0000"/>
                </a:solidFill>
              </a:rPr>
              <a:t>on the Foundation </a:t>
            </a:r>
            <a:endParaRPr lang="en-US" sz="4800" b="1" dirty="0" smtClean="0">
              <a:solidFill>
                <a:srgbClr val="FF0000"/>
              </a:solidFill>
            </a:endParaRPr>
          </a:p>
          <a:p>
            <a:endParaRPr lang="en-US" sz="4800" b="1" dirty="0"/>
          </a:p>
          <a:p>
            <a:pPr marL="0" indent="0">
              <a:buNone/>
            </a:pPr>
            <a:r>
              <a:rPr lang="en-US" sz="4800" b="1" dirty="0"/>
              <a:t>	</a:t>
            </a:r>
            <a:r>
              <a:rPr lang="en-US" sz="4800" b="1" dirty="0" smtClean="0"/>
              <a:t>			</a:t>
            </a:r>
            <a:r>
              <a:rPr lang="en-US" sz="4800" b="1" dirty="0" smtClean="0">
                <a:solidFill>
                  <a:srgbClr val="FF0000"/>
                </a:solidFill>
              </a:rPr>
              <a:t>and </a:t>
            </a:r>
            <a:endParaRPr lang="en-US" sz="4800" b="1" dirty="0">
              <a:solidFill>
                <a:srgbClr val="FF0000"/>
              </a:solidFill>
            </a:endParaRPr>
          </a:p>
          <a:p>
            <a:endParaRPr lang="en-US" sz="4800" b="1" dirty="0" smtClean="0">
              <a:solidFill>
                <a:srgbClr val="FF0000"/>
              </a:solidFill>
            </a:endParaRPr>
          </a:p>
          <a:p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r>
              <a:rPr lang="en-US" sz="4800" b="1" dirty="0">
                <a:solidFill>
                  <a:srgbClr val="FF0000"/>
                </a:solidFill>
              </a:rPr>
              <a:t>Podium book Yellow PAGES 11-15, also Sec 812 : </a:t>
            </a:r>
            <a:endParaRPr lang="en-US" sz="4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smtClean="0">
                <a:solidFill>
                  <a:srgbClr val="FF0000"/>
                </a:solidFill>
              </a:rPr>
              <a:t>  page </a:t>
            </a:r>
            <a:r>
              <a:rPr lang="en-US" sz="4800" b="1" dirty="0">
                <a:solidFill>
                  <a:srgbClr val="FF0000"/>
                </a:solidFill>
              </a:rPr>
              <a:t>75</a:t>
            </a:r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87778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15400" cy="6705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/>
              <a:t>				</a:t>
            </a:r>
            <a:r>
              <a:rPr lang="en-US" sz="2800" b="1" u="sng" dirty="0" smtClean="0">
                <a:solidFill>
                  <a:srgbClr val="FF0000"/>
                </a:solidFill>
              </a:rPr>
              <a:t>Agenda</a:t>
            </a:r>
            <a:endParaRPr lang="en-US" sz="2800" b="1" u="sng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Opening </a:t>
            </a:r>
            <a:r>
              <a:rPr lang="en-US" sz="2800" b="1" dirty="0">
                <a:solidFill>
                  <a:srgbClr val="FF0000"/>
                </a:solidFill>
              </a:rPr>
              <a:t>Ceremonies per Ritual 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Introduction </a:t>
            </a:r>
            <a:r>
              <a:rPr lang="en-US" sz="2800" b="1" dirty="0">
                <a:solidFill>
                  <a:srgbClr val="FF0000"/>
                </a:solidFill>
              </a:rPr>
              <a:t>of </a:t>
            </a:r>
            <a:r>
              <a:rPr lang="en-US" sz="2800" b="1" dirty="0" smtClean="0">
                <a:solidFill>
                  <a:srgbClr val="FF0000"/>
                </a:solidFill>
              </a:rPr>
              <a:t>Dept.  Officer or any guests</a:t>
            </a:r>
            <a:endParaRPr lang="en-US" sz="28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Roll </a:t>
            </a:r>
            <a:r>
              <a:rPr lang="en-US" sz="2800" b="1" dirty="0">
                <a:solidFill>
                  <a:srgbClr val="FF0000"/>
                </a:solidFill>
              </a:rPr>
              <a:t>Call </a:t>
            </a:r>
            <a:r>
              <a:rPr lang="en-US" sz="2800" b="1" dirty="0" smtClean="0">
                <a:solidFill>
                  <a:srgbClr val="FF0000"/>
                </a:solidFill>
              </a:rPr>
              <a:t>of Officers</a:t>
            </a:r>
          </a:p>
          <a:p>
            <a:pPr marL="0" indent="0" algn="ctr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Minutes</a:t>
            </a:r>
            <a:r>
              <a:rPr lang="en-US" sz="2800" b="1" dirty="0">
                <a:solidFill>
                  <a:srgbClr val="FF0000"/>
                </a:solidFill>
              </a:rPr>
              <a:t>, and other Communications</a:t>
            </a:r>
          </a:p>
          <a:p>
            <a:pPr marL="0" indent="0" algn="ctr">
              <a:buNone/>
            </a:pPr>
            <a:r>
              <a:rPr lang="en-US" sz="2800" b="1" dirty="0">
                <a:solidFill>
                  <a:srgbClr val="FF0000"/>
                </a:solidFill>
              </a:rPr>
              <a:t>Treasurer Report</a:t>
            </a:r>
          </a:p>
          <a:p>
            <a:pPr marL="0" indent="0" algn="ctr">
              <a:buNone/>
            </a:pPr>
            <a:r>
              <a:rPr lang="en-US" sz="2800" b="1" dirty="0">
                <a:solidFill>
                  <a:srgbClr val="FF0000"/>
                </a:solidFill>
              </a:rPr>
              <a:t>Presentation of Bills</a:t>
            </a:r>
          </a:p>
          <a:p>
            <a:pPr marL="0" indent="0" algn="ctr">
              <a:buNone/>
            </a:pPr>
            <a:r>
              <a:rPr lang="en-US" sz="2800" b="1" dirty="0">
                <a:solidFill>
                  <a:srgbClr val="FF0000"/>
                </a:solidFill>
              </a:rPr>
              <a:t>Audit</a:t>
            </a:r>
          </a:p>
          <a:p>
            <a:pPr marL="0" indent="0" algn="ctr">
              <a:buNone/>
            </a:pPr>
            <a:r>
              <a:rPr lang="en-US" sz="2800" b="1" dirty="0">
                <a:solidFill>
                  <a:srgbClr val="FF0000"/>
                </a:solidFill>
              </a:rPr>
              <a:t>Program Presentations</a:t>
            </a:r>
          </a:p>
          <a:p>
            <a:pPr marL="0" indent="0" algn="ctr">
              <a:buNone/>
            </a:pPr>
            <a:r>
              <a:rPr lang="en-US" sz="2800" b="1" dirty="0">
                <a:solidFill>
                  <a:srgbClr val="FF0000"/>
                </a:solidFill>
              </a:rPr>
              <a:t>Unfinished Business</a:t>
            </a:r>
          </a:p>
          <a:p>
            <a:pPr marL="0" indent="0" algn="ctr">
              <a:buNone/>
            </a:pPr>
            <a:r>
              <a:rPr lang="en-US" sz="2800" b="1" dirty="0">
                <a:solidFill>
                  <a:srgbClr val="FF0000"/>
                </a:solidFill>
              </a:rPr>
              <a:t>New Business</a:t>
            </a:r>
          </a:p>
          <a:p>
            <a:pPr marL="0" indent="0" algn="ctr">
              <a:buNone/>
            </a:pPr>
            <a:r>
              <a:rPr lang="en-US" sz="2800" b="1" dirty="0">
                <a:solidFill>
                  <a:srgbClr val="FF0000"/>
                </a:solidFill>
              </a:rPr>
              <a:t>Report of Trustees (MOTION TO PAY ANY BILLS)</a:t>
            </a:r>
          </a:p>
          <a:p>
            <a:pPr marL="0" indent="0" algn="ctr">
              <a:buNone/>
            </a:pPr>
            <a:r>
              <a:rPr lang="en-US" sz="2800" b="1" dirty="0">
                <a:solidFill>
                  <a:srgbClr val="FF0000"/>
                </a:solidFill>
              </a:rPr>
              <a:t>Suggestions for Good of the Order</a:t>
            </a:r>
          </a:p>
        </p:txBody>
      </p:sp>
    </p:spTree>
    <p:extLst>
      <p:ext uri="{BB962C8B-B14F-4D97-AF65-F5344CB8AC3E}">
        <p14:creationId xmlns:p14="http://schemas.microsoft.com/office/powerpoint/2010/main" val="7966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609600"/>
            <a:ext cx="66984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Traditional With Floor Work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3707" y="2209800"/>
            <a:ext cx="74999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Traditional Without Floor Work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71800" y="3733800"/>
            <a:ext cx="3962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Contemporary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44207" y="5257800"/>
            <a:ext cx="289752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Roundtable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56" y="3371743"/>
            <a:ext cx="1004888" cy="319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806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52400"/>
            <a:ext cx="6235565" cy="450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6414" y="4343400"/>
            <a:ext cx="793037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/>
              <a:t>To record a meeting you </a:t>
            </a:r>
            <a:r>
              <a:rPr lang="en-US" sz="3600" b="1" dirty="0" smtClean="0">
                <a:solidFill>
                  <a:srgbClr val="FF0000"/>
                </a:solidFill>
              </a:rPr>
              <a:t>MUST</a:t>
            </a:r>
            <a:r>
              <a:rPr lang="en-US" sz="3600" b="1" dirty="0" smtClean="0"/>
              <a:t> </a:t>
            </a:r>
          </a:p>
          <a:p>
            <a:pPr algn="ctr"/>
            <a:r>
              <a:rPr lang="en-US" sz="3600" b="1" dirty="0" smtClean="0"/>
              <a:t>have permission from every member</a:t>
            </a:r>
          </a:p>
          <a:p>
            <a:pPr algn="ctr"/>
            <a:r>
              <a:rPr lang="en-US" sz="3600" b="1" dirty="0" smtClean="0"/>
              <a:t>At </a:t>
            </a:r>
            <a:r>
              <a:rPr lang="en-US" sz="3600" b="1" dirty="0" smtClean="0">
                <a:solidFill>
                  <a:srgbClr val="FF0000"/>
                </a:solidFill>
              </a:rPr>
              <a:t>EVERY</a:t>
            </a:r>
            <a:r>
              <a:rPr lang="en-US" sz="3600" b="1" dirty="0" smtClean="0"/>
              <a:t> meeting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429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7800" y="1143000"/>
            <a:ext cx="53616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TREASURER REPORT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1400" y="3124200"/>
            <a:ext cx="19335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Audit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9800" y="5410200"/>
            <a:ext cx="45885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STANDING RULES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92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>
                <a:solidFill>
                  <a:srgbClr val="FF0000"/>
                </a:solidFill>
                <a:latin typeface="Accent" panose="00000400000000000000" pitchFamily="2" charset="0"/>
              </a:rPr>
              <a:t>	  Correspondence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600200"/>
            <a:ext cx="5611513" cy="4441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81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452</TotalTime>
  <Words>447</Words>
  <Application>Microsoft Office PowerPoint</Application>
  <PresentationFormat>On-screen Show (4:3)</PresentationFormat>
  <Paragraphs>103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Executive</vt:lpstr>
      <vt:lpstr>Welcome to the  Secretary Workshop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RESIGNATION  VS  REMOVAL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 Secretary Workshop</dc:title>
  <dc:creator>DebbiesPC</dc:creator>
  <cp:lastModifiedBy>DebbiesPC</cp:lastModifiedBy>
  <cp:revision>59</cp:revision>
  <dcterms:created xsi:type="dcterms:W3CDTF">2024-08-07T22:32:35Z</dcterms:created>
  <dcterms:modified xsi:type="dcterms:W3CDTF">2025-07-21T16:42:23Z</dcterms:modified>
</cp:coreProperties>
</file>